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04"/>
    <p:sldId id="257" r:id="rId105"/>
    <p:sldId id="258" r:id="rId106"/>
    <p:sldId id="259" r:id="rId107"/>
    <p:sldId id="260" r:id="rId108"/>
    <p:sldId id="261" r:id="rId109"/>
    <p:sldId id="262" r:id="rId110"/>
    <p:sldId id="263" r:id="rId111"/>
    <p:sldId id="264" r:id="rId11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Helvetica World" charset="1" panose="020B0500040000020004"/>
      <p:regular r:id="rId14"/>
    </p:embeddedFont>
    <p:embeddedFont>
      <p:font typeface="Helvetica World Bold" charset="1" panose="020B0800040000020004"/>
      <p:regular r:id="rId15"/>
    </p:embeddedFont>
    <p:embeddedFont>
      <p:font typeface="Helvetica World Italics" charset="1" panose="020B0500040000090004"/>
      <p:regular r:id="rId16"/>
    </p:embeddedFont>
    <p:embeddedFont>
      <p:font typeface="Helvetica World Bold Italics" charset="1" panose="020B08000400000900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Poppins Thin" charset="1" panose="00000300000000000000"/>
      <p:regular r:id="rId28"/>
    </p:embeddedFont>
    <p:embeddedFont>
      <p:font typeface="Poppins Thin Italics" charset="1" panose="00000300000000000000"/>
      <p:regular r:id="rId29"/>
    </p:embeddedFont>
    <p:embeddedFont>
      <p:font typeface="Poppins Extra-Light" charset="1" panose="00000300000000000000"/>
      <p:regular r:id="rId30"/>
    </p:embeddedFont>
    <p:embeddedFont>
      <p:font typeface="Poppins Extra-Light Italics" charset="1" panose="00000300000000000000"/>
      <p:regular r:id="rId31"/>
    </p:embeddedFont>
    <p:embeddedFont>
      <p:font typeface="Poppins Light" charset="1" panose="00000400000000000000"/>
      <p:regular r:id="rId32"/>
    </p:embeddedFont>
    <p:embeddedFont>
      <p:font typeface="Poppins Light Italics" charset="1" panose="00000400000000000000"/>
      <p:regular r:id="rId33"/>
    </p:embeddedFont>
    <p:embeddedFont>
      <p:font typeface="Poppins Medium" charset="1" panose="00000600000000000000"/>
      <p:regular r:id="rId34"/>
    </p:embeddedFont>
    <p:embeddedFont>
      <p:font typeface="Poppins Medium Italics" charset="1" panose="00000600000000000000"/>
      <p:regular r:id="rId35"/>
    </p:embeddedFont>
    <p:embeddedFont>
      <p:font typeface="Poppins Semi-Bold" charset="1" panose="00000700000000000000"/>
      <p:regular r:id="rId36"/>
    </p:embeddedFont>
    <p:embeddedFont>
      <p:font typeface="Poppins Semi-Bold Italics" charset="1" panose="00000700000000000000"/>
      <p:regular r:id="rId37"/>
    </p:embeddedFont>
    <p:embeddedFont>
      <p:font typeface="Poppins Ultra-Bold" charset="1" panose="00000900000000000000"/>
      <p:regular r:id="rId38"/>
    </p:embeddedFont>
    <p:embeddedFont>
      <p:font typeface="Poppins Ultra-Bold Italics" charset="1" panose="00000900000000000000"/>
      <p:regular r:id="rId39"/>
    </p:embeddedFont>
    <p:embeddedFont>
      <p:font typeface="Poppins Heavy" charset="1" panose="00000A00000000000000"/>
      <p:regular r:id="rId40"/>
    </p:embeddedFont>
    <p:embeddedFont>
      <p:font typeface="Poppins Heavy Italics" charset="1" panose="00000A00000000000000"/>
      <p:regular r:id="rId41"/>
    </p:embeddedFont>
    <p:embeddedFont>
      <p:font typeface="Aileron" charset="1" panose="00000500000000000000"/>
      <p:regular r:id="rId42"/>
    </p:embeddedFont>
    <p:embeddedFont>
      <p:font typeface="Aileron Bold" charset="1" panose="00000800000000000000"/>
      <p:regular r:id="rId43"/>
    </p:embeddedFont>
    <p:embeddedFont>
      <p:font typeface="Aileron Italics" charset="1" panose="00000500000000000000"/>
      <p:regular r:id="rId44"/>
    </p:embeddedFont>
    <p:embeddedFont>
      <p:font typeface="Aileron Bold Italics" charset="1" panose="00000800000000000000"/>
      <p:regular r:id="rId45"/>
    </p:embeddedFont>
    <p:embeddedFont>
      <p:font typeface="Aileron Thin" charset="1" panose="00000300000000000000"/>
      <p:regular r:id="rId46"/>
    </p:embeddedFont>
    <p:embeddedFont>
      <p:font typeface="Aileron Thin Italics" charset="1" panose="00000300000000000000"/>
      <p:regular r:id="rId47"/>
    </p:embeddedFont>
    <p:embeddedFont>
      <p:font typeface="Aileron Light" charset="1" panose="00000400000000000000"/>
      <p:regular r:id="rId48"/>
    </p:embeddedFont>
    <p:embeddedFont>
      <p:font typeface="Aileron Light Italics" charset="1" panose="00000400000000000000"/>
      <p:regular r:id="rId49"/>
    </p:embeddedFont>
    <p:embeddedFont>
      <p:font typeface="Aileron Ultra-Bold" charset="1" panose="00000A00000000000000"/>
      <p:regular r:id="rId50"/>
    </p:embeddedFont>
    <p:embeddedFont>
      <p:font typeface="Aileron Ultra-Bold Italics" charset="1" panose="00000A00000000000000"/>
      <p:regular r:id="rId51"/>
    </p:embeddedFont>
    <p:embeddedFont>
      <p:font typeface="Aileron Heavy" charset="1" panose="00000A00000000000000"/>
      <p:regular r:id="rId52"/>
    </p:embeddedFont>
    <p:embeddedFont>
      <p:font typeface="Aileron Heavy Italics" charset="1" panose="00000A00000000000000"/>
      <p:regular r:id="rId53"/>
    </p:embeddedFont>
    <p:embeddedFont>
      <p:font typeface="Open Sauce" charset="1" panose="00000500000000000000"/>
      <p:regular r:id="rId54"/>
    </p:embeddedFont>
    <p:embeddedFont>
      <p:font typeface="Open Sauce Bold" charset="1" panose="00000800000000000000"/>
      <p:regular r:id="rId55"/>
    </p:embeddedFont>
    <p:embeddedFont>
      <p:font typeface="Open Sauce Italics" charset="1" panose="00000500000000000000"/>
      <p:regular r:id="rId56"/>
    </p:embeddedFont>
    <p:embeddedFont>
      <p:font typeface="Open Sauce Bold Italics" charset="1" panose="00000800000000000000"/>
      <p:regular r:id="rId57"/>
    </p:embeddedFont>
    <p:embeddedFont>
      <p:font typeface="Open Sauce Light" charset="1" panose="00000400000000000000"/>
      <p:regular r:id="rId58"/>
    </p:embeddedFont>
    <p:embeddedFont>
      <p:font typeface="Open Sauce Light Italics" charset="1" panose="00000400000000000000"/>
      <p:regular r:id="rId59"/>
    </p:embeddedFont>
    <p:embeddedFont>
      <p:font typeface="Open Sauce Medium" charset="1" panose="00000600000000000000"/>
      <p:regular r:id="rId60"/>
    </p:embeddedFont>
    <p:embeddedFont>
      <p:font typeface="Open Sauce Medium Italics" charset="1" panose="00000600000000000000"/>
      <p:regular r:id="rId61"/>
    </p:embeddedFont>
    <p:embeddedFont>
      <p:font typeface="Open Sauce Semi-Bold" charset="1" panose="00000700000000000000"/>
      <p:regular r:id="rId62"/>
    </p:embeddedFont>
    <p:embeddedFont>
      <p:font typeface="Open Sauce Semi-Bold Italics" charset="1" panose="00000700000000000000"/>
      <p:regular r:id="rId63"/>
    </p:embeddedFont>
    <p:embeddedFont>
      <p:font typeface="Open Sauce Heavy" charset="1" panose="00000A00000000000000"/>
      <p:regular r:id="rId64"/>
    </p:embeddedFont>
    <p:embeddedFont>
      <p:font typeface="Open Sauce Heavy Italics" charset="1" panose="00000A00000000000000"/>
      <p:regular r:id="rId65"/>
    </p:embeddedFont>
    <p:embeddedFont>
      <p:font typeface="Open Sans" charset="1" panose="020B0606030504020204"/>
      <p:regular r:id="rId66"/>
    </p:embeddedFont>
    <p:embeddedFont>
      <p:font typeface="Open Sans Bold" charset="1" panose="020B0806030504020204"/>
      <p:regular r:id="rId67"/>
    </p:embeddedFont>
    <p:embeddedFont>
      <p:font typeface="Open Sans Italics" charset="1" panose="020B0606030504020204"/>
      <p:regular r:id="rId68"/>
    </p:embeddedFont>
    <p:embeddedFont>
      <p:font typeface="Open Sans Bold Italics" charset="1" panose="020B0806030504020204"/>
      <p:regular r:id="rId69"/>
    </p:embeddedFont>
    <p:embeddedFont>
      <p:font typeface="Open Sans Light" charset="1" panose="020B0306030504020204"/>
      <p:regular r:id="rId70"/>
    </p:embeddedFont>
    <p:embeddedFont>
      <p:font typeface="Open Sans Light Italics" charset="1" panose="020B0306030504020204"/>
      <p:regular r:id="rId71"/>
    </p:embeddedFont>
    <p:embeddedFont>
      <p:font typeface="Open Sans Ultra-Bold" charset="1" panose="00000000000000000000"/>
      <p:regular r:id="rId72"/>
    </p:embeddedFont>
    <p:embeddedFont>
      <p:font typeface="Open Sans Ultra-Bold Italics" charset="1" panose="00000000000000000000"/>
      <p:regular r:id="rId73"/>
    </p:embeddedFont>
    <p:embeddedFont>
      <p:font typeface="Inter" charset="1" panose="020B0502030000000004"/>
      <p:regular r:id="rId74"/>
    </p:embeddedFont>
    <p:embeddedFont>
      <p:font typeface="Inter Bold" charset="1" panose="020B0802030000000004"/>
      <p:regular r:id="rId75"/>
    </p:embeddedFont>
    <p:embeddedFont>
      <p:font typeface="Inter Italics" charset="1" panose="020B0502030000000004"/>
      <p:regular r:id="rId76"/>
    </p:embeddedFont>
    <p:embeddedFont>
      <p:font typeface="Inter Bold Italics" charset="1" panose="020B0802030000000004"/>
      <p:regular r:id="rId77"/>
    </p:embeddedFont>
    <p:embeddedFont>
      <p:font typeface="Inter Thin" charset="1" panose="020B0A02050000000004"/>
      <p:regular r:id="rId78"/>
    </p:embeddedFont>
    <p:embeddedFont>
      <p:font typeface="Inter Thin Italics" charset="1" panose="020B0A02050000000004"/>
      <p:regular r:id="rId79"/>
    </p:embeddedFont>
    <p:embeddedFont>
      <p:font typeface="Inter Extra-Light" charset="1" panose="02000503000000020004"/>
      <p:regular r:id="rId80"/>
    </p:embeddedFont>
    <p:embeddedFont>
      <p:font typeface="Inter Light" charset="1" panose="02000503000000020004"/>
      <p:regular r:id="rId81"/>
    </p:embeddedFont>
    <p:embeddedFont>
      <p:font typeface="Inter Medium" charset="1" panose="02000503000000020004"/>
      <p:regular r:id="rId82"/>
    </p:embeddedFont>
    <p:embeddedFont>
      <p:font typeface="Inter Semi-Bold" charset="1" panose="02000503000000020004"/>
      <p:regular r:id="rId83"/>
    </p:embeddedFont>
    <p:embeddedFont>
      <p:font typeface="Inter Ultra-Bold" charset="1" panose="02000503000000020004"/>
      <p:regular r:id="rId84"/>
    </p:embeddedFont>
    <p:embeddedFont>
      <p:font typeface="Inter Heavy" charset="1" panose="02000503000000020004"/>
      <p:regular r:id="rId85"/>
    </p:embeddedFont>
    <p:embeddedFont>
      <p:font typeface="Montserrat" charset="1" panose="00000500000000000000"/>
      <p:regular r:id="rId86"/>
    </p:embeddedFont>
    <p:embeddedFont>
      <p:font typeface="Montserrat Bold" charset="1" panose="00000800000000000000"/>
      <p:regular r:id="rId87"/>
    </p:embeddedFont>
    <p:embeddedFont>
      <p:font typeface="Montserrat Italics" charset="1" panose="00000500000000000000"/>
      <p:regular r:id="rId88"/>
    </p:embeddedFont>
    <p:embeddedFont>
      <p:font typeface="Montserrat Bold Italics" charset="1" panose="00000800000000000000"/>
      <p:regular r:id="rId89"/>
    </p:embeddedFont>
    <p:embeddedFont>
      <p:font typeface="Montserrat Thin" charset="1" panose="00000300000000000000"/>
      <p:regular r:id="rId90"/>
    </p:embeddedFont>
    <p:embeddedFont>
      <p:font typeface="Montserrat Thin Italics" charset="1" panose="00000300000000000000"/>
      <p:regular r:id="rId91"/>
    </p:embeddedFont>
    <p:embeddedFont>
      <p:font typeface="Montserrat Extra-Light" charset="1" panose="00000300000000000000"/>
      <p:regular r:id="rId92"/>
    </p:embeddedFont>
    <p:embeddedFont>
      <p:font typeface="Montserrat Extra-Light Italics" charset="1" panose="00000300000000000000"/>
      <p:regular r:id="rId93"/>
    </p:embeddedFont>
    <p:embeddedFont>
      <p:font typeface="Montserrat Light" charset="1" panose="00000400000000000000"/>
      <p:regular r:id="rId94"/>
    </p:embeddedFont>
    <p:embeddedFont>
      <p:font typeface="Montserrat Light Italics" charset="1" panose="00000400000000000000"/>
      <p:regular r:id="rId95"/>
    </p:embeddedFont>
    <p:embeddedFont>
      <p:font typeface="Montserrat Medium" charset="1" panose="00000600000000000000"/>
      <p:regular r:id="rId96"/>
    </p:embeddedFont>
    <p:embeddedFont>
      <p:font typeface="Montserrat Medium Italics" charset="1" panose="00000600000000000000"/>
      <p:regular r:id="rId97"/>
    </p:embeddedFont>
    <p:embeddedFont>
      <p:font typeface="Montserrat Semi-Bold" charset="1" panose="00000700000000000000"/>
      <p:regular r:id="rId98"/>
    </p:embeddedFont>
    <p:embeddedFont>
      <p:font typeface="Montserrat Semi-Bold Italics" charset="1" panose="00000700000000000000"/>
      <p:regular r:id="rId99"/>
    </p:embeddedFont>
    <p:embeddedFont>
      <p:font typeface="Montserrat Ultra-Bold" charset="1" panose="00000900000000000000"/>
      <p:regular r:id="rId100"/>
    </p:embeddedFont>
    <p:embeddedFont>
      <p:font typeface="Montserrat Ultra-Bold Italics" charset="1" panose="00000900000000000000"/>
      <p:regular r:id="rId101"/>
    </p:embeddedFont>
    <p:embeddedFont>
      <p:font typeface="Montserrat Heavy" charset="1" panose="00000A00000000000000"/>
      <p:regular r:id="rId102"/>
    </p:embeddedFont>
    <p:embeddedFont>
      <p:font typeface="Montserrat Heavy Italics" charset="1" panose="00000A00000000000000"/>
      <p:regular r:id="rId10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04" Target="slides/slide1.xml" Type="http://schemas.openxmlformats.org/officeDocument/2006/relationships/slide"/><Relationship Id="rId105" Target="slides/slide2.xml" Type="http://schemas.openxmlformats.org/officeDocument/2006/relationships/slide"/><Relationship Id="rId106" Target="slides/slide3.xml" Type="http://schemas.openxmlformats.org/officeDocument/2006/relationships/slide"/><Relationship Id="rId107" Target="slides/slide4.xml" Type="http://schemas.openxmlformats.org/officeDocument/2006/relationships/slide"/><Relationship Id="rId108" Target="slides/slide5.xml" Type="http://schemas.openxmlformats.org/officeDocument/2006/relationships/slide"/><Relationship Id="rId109" Target="slides/slide6.xml" Type="http://schemas.openxmlformats.org/officeDocument/2006/relationships/slide"/><Relationship Id="rId11" Target="fonts/font11.fntdata" Type="http://schemas.openxmlformats.org/officeDocument/2006/relationships/font"/><Relationship Id="rId110" Target="slides/slide7.xml" Type="http://schemas.openxmlformats.org/officeDocument/2006/relationships/slide"/><Relationship Id="rId111" Target="slides/slide8.xml" Type="http://schemas.openxmlformats.org/officeDocument/2006/relationships/slide"/><Relationship Id="rId112" Target="slides/slide9.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8061" t="0" r="-74" b="-7975"/>
            </a:stretch>
          </a:blipFill>
        </p:spPr>
      </p:sp>
      <p:grpSp>
        <p:nvGrpSpPr>
          <p:cNvPr name="Group 3" id="3"/>
          <p:cNvGrpSpPr/>
          <p:nvPr/>
        </p:nvGrpSpPr>
        <p:grpSpPr>
          <a:xfrm rot="0">
            <a:off x="15536101" y="-369833"/>
            <a:ext cx="1913699" cy="2797067"/>
            <a:chOff x="0" y="0"/>
            <a:chExt cx="612384" cy="895061"/>
          </a:xfrm>
        </p:grpSpPr>
        <p:sp>
          <p:nvSpPr>
            <p:cNvPr name="Freeform 4" id="4"/>
            <p:cNvSpPr/>
            <p:nvPr/>
          </p:nvSpPr>
          <p:spPr>
            <a:xfrm flipH="false" flipV="false" rot="0">
              <a:off x="0" y="0"/>
              <a:ext cx="612384" cy="895061"/>
            </a:xfrm>
            <a:custGeom>
              <a:avLst/>
              <a:gdLst/>
              <a:ahLst/>
              <a:cxnLst/>
              <a:rect r="r" b="b" t="t" l="l"/>
              <a:pathLst>
                <a:path h="895061" w="612384">
                  <a:moveTo>
                    <a:pt x="121366" y="0"/>
                  </a:moveTo>
                  <a:lnTo>
                    <a:pt x="491018" y="0"/>
                  </a:lnTo>
                  <a:cubicBezTo>
                    <a:pt x="523206" y="0"/>
                    <a:pt x="554076" y="12787"/>
                    <a:pt x="576836" y="35547"/>
                  </a:cubicBezTo>
                  <a:cubicBezTo>
                    <a:pt x="599597" y="58308"/>
                    <a:pt x="612384" y="89178"/>
                    <a:pt x="612384" y="121366"/>
                  </a:cubicBezTo>
                  <a:lnTo>
                    <a:pt x="612384" y="773696"/>
                  </a:lnTo>
                  <a:cubicBezTo>
                    <a:pt x="612384" y="840724"/>
                    <a:pt x="558046" y="895061"/>
                    <a:pt x="491018" y="895061"/>
                  </a:cubicBezTo>
                  <a:lnTo>
                    <a:pt x="121366" y="895061"/>
                  </a:lnTo>
                  <a:cubicBezTo>
                    <a:pt x="54337" y="895061"/>
                    <a:pt x="0" y="840724"/>
                    <a:pt x="0" y="773696"/>
                  </a:cubicBezTo>
                  <a:lnTo>
                    <a:pt x="0" y="121366"/>
                  </a:lnTo>
                  <a:cubicBezTo>
                    <a:pt x="0" y="54337"/>
                    <a:pt x="54337" y="0"/>
                    <a:pt x="121366" y="0"/>
                  </a:cubicBezTo>
                  <a:close/>
                </a:path>
              </a:pathLst>
            </a:custGeom>
            <a:solidFill>
              <a:srgbClr val="758F41"/>
            </a:solidFill>
            <a:ln cap="rnd">
              <a:noFill/>
              <a:prstDash val="solid"/>
              <a:round/>
            </a:ln>
          </p:spPr>
        </p:sp>
        <p:sp>
          <p:nvSpPr>
            <p:cNvPr name="TextBox 5" id="5"/>
            <p:cNvSpPr txBox="true"/>
            <p:nvPr/>
          </p:nvSpPr>
          <p:spPr>
            <a:xfrm>
              <a:off x="0" y="-28575"/>
              <a:ext cx="612384" cy="923636"/>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5726601" y="921967"/>
            <a:ext cx="1532699" cy="1189931"/>
          </a:xfrm>
          <a:custGeom>
            <a:avLst/>
            <a:gdLst/>
            <a:ahLst/>
            <a:cxnLst/>
            <a:rect r="r" b="b" t="t" l="l"/>
            <a:pathLst>
              <a:path h="1189931" w="1532699">
                <a:moveTo>
                  <a:pt x="0" y="0"/>
                </a:moveTo>
                <a:lnTo>
                  <a:pt x="1532699" y="0"/>
                </a:lnTo>
                <a:lnTo>
                  <a:pt x="1532699" y="1189931"/>
                </a:lnTo>
                <a:lnTo>
                  <a:pt x="0" y="1189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28408" y="3660203"/>
            <a:ext cx="9400234" cy="3014218"/>
          </a:xfrm>
          <a:prstGeom prst="rect">
            <a:avLst/>
          </a:prstGeom>
        </p:spPr>
        <p:txBody>
          <a:bodyPr anchor="t" rtlCol="false" tIns="0" lIns="0" bIns="0" rIns="0">
            <a:spAutoFit/>
          </a:bodyPr>
          <a:lstStyle/>
          <a:p>
            <a:pPr algn="l">
              <a:lnSpc>
                <a:spcPts val="4796"/>
              </a:lnSpc>
            </a:pPr>
            <a:r>
              <a:rPr lang="en-US" sz="4400">
                <a:solidFill>
                  <a:srgbClr val="FFFFFF"/>
                </a:solidFill>
                <a:latin typeface="Open Sans Bold"/>
              </a:rPr>
              <a:t>Farmer support system using AI/ML : Crop recommendation, environmental favorability prediction and disease detection using deep learning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58F4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110201" y="1028700"/>
            <a:ext cx="5486400" cy="822960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83333" t="0" r="-83333" b="0"/>
              </a:stretch>
            </a:blipFill>
          </p:spPr>
        </p:sp>
      </p:grpSp>
      <p:sp>
        <p:nvSpPr>
          <p:cNvPr name="TextBox 4" id="4"/>
          <p:cNvSpPr txBox="true"/>
          <p:nvPr/>
        </p:nvSpPr>
        <p:spPr>
          <a:xfrm rot="0">
            <a:off x="8698340" y="1755893"/>
            <a:ext cx="8998190" cy="1295400"/>
          </a:xfrm>
          <a:prstGeom prst="rect">
            <a:avLst/>
          </a:prstGeom>
        </p:spPr>
        <p:txBody>
          <a:bodyPr anchor="t" rtlCol="false" tIns="0" lIns="0" bIns="0" rIns="0">
            <a:spAutoFit/>
          </a:bodyPr>
          <a:lstStyle/>
          <a:p>
            <a:pPr algn="l" marL="0" indent="0" lvl="0">
              <a:lnSpc>
                <a:spcPts val="10287"/>
              </a:lnSpc>
              <a:spcBef>
                <a:spcPct val="0"/>
              </a:spcBef>
            </a:pPr>
            <a:r>
              <a:rPr lang="en-US" sz="8572">
                <a:solidFill>
                  <a:srgbClr val="FFFFFF"/>
                </a:solidFill>
                <a:latin typeface="Open Sans Bold"/>
              </a:rPr>
              <a:t>Table Content</a:t>
            </a:r>
          </a:p>
        </p:txBody>
      </p:sp>
      <p:sp>
        <p:nvSpPr>
          <p:cNvPr name="TextBox 5" id="5"/>
          <p:cNvSpPr txBox="true"/>
          <p:nvPr/>
        </p:nvSpPr>
        <p:spPr>
          <a:xfrm rot="0">
            <a:off x="8698340" y="3725580"/>
            <a:ext cx="2739479"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Objective</a:t>
            </a:r>
          </a:p>
        </p:txBody>
      </p:sp>
      <p:sp>
        <p:nvSpPr>
          <p:cNvPr name="TextBox 6" id="6"/>
          <p:cNvSpPr txBox="true"/>
          <p:nvPr/>
        </p:nvSpPr>
        <p:spPr>
          <a:xfrm rot="0">
            <a:off x="8698340" y="4563110"/>
            <a:ext cx="203031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Scope</a:t>
            </a:r>
          </a:p>
        </p:txBody>
      </p:sp>
      <p:sp>
        <p:nvSpPr>
          <p:cNvPr name="TextBox 7" id="7"/>
          <p:cNvSpPr txBox="true"/>
          <p:nvPr/>
        </p:nvSpPr>
        <p:spPr>
          <a:xfrm rot="0">
            <a:off x="8698340" y="5400675"/>
            <a:ext cx="425544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Data Description</a:t>
            </a:r>
          </a:p>
        </p:txBody>
      </p:sp>
      <p:sp>
        <p:nvSpPr>
          <p:cNvPr name="TextBox 8" id="8"/>
          <p:cNvSpPr txBox="true"/>
          <p:nvPr/>
        </p:nvSpPr>
        <p:spPr>
          <a:xfrm rot="0">
            <a:off x="8698340" y="6238240"/>
            <a:ext cx="3505349"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Methodology</a:t>
            </a:r>
          </a:p>
        </p:txBody>
      </p:sp>
      <p:sp>
        <p:nvSpPr>
          <p:cNvPr name="TextBox 9" id="9"/>
          <p:cNvSpPr txBox="true"/>
          <p:nvPr/>
        </p:nvSpPr>
        <p:spPr>
          <a:xfrm rot="0">
            <a:off x="8698340" y="7075805"/>
            <a:ext cx="226531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Results</a:t>
            </a:r>
          </a:p>
        </p:txBody>
      </p:sp>
      <p:sp>
        <p:nvSpPr>
          <p:cNvPr name="TextBox 10" id="10"/>
          <p:cNvSpPr txBox="true"/>
          <p:nvPr/>
        </p:nvSpPr>
        <p:spPr>
          <a:xfrm rot="0">
            <a:off x="8698340" y="7913370"/>
            <a:ext cx="328255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Future Work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CD"/>
        </a:solidFill>
      </p:bgPr>
    </p:bg>
    <p:spTree>
      <p:nvGrpSpPr>
        <p:cNvPr id="1" name=""/>
        <p:cNvGrpSpPr/>
        <p:nvPr/>
      </p:nvGrpSpPr>
      <p:grpSpPr>
        <a:xfrm>
          <a:off x="0" y="0"/>
          <a:ext cx="0" cy="0"/>
          <a:chOff x="0" y="0"/>
          <a:chExt cx="0" cy="0"/>
        </a:xfrm>
      </p:grpSpPr>
      <p:grpSp>
        <p:nvGrpSpPr>
          <p:cNvPr name="Group 2" id="2"/>
          <p:cNvGrpSpPr/>
          <p:nvPr/>
        </p:nvGrpSpPr>
        <p:grpSpPr>
          <a:xfrm rot="0">
            <a:off x="0" y="0"/>
            <a:ext cx="5785811" cy="10287000"/>
            <a:chOff x="0" y="0"/>
            <a:chExt cx="7714415" cy="13716000"/>
          </a:xfrm>
        </p:grpSpPr>
        <p:pic>
          <p:nvPicPr>
            <p:cNvPr name="Picture 3" id="3"/>
            <p:cNvPicPr>
              <a:picLocks noChangeAspect="true"/>
            </p:cNvPicPr>
            <p:nvPr/>
          </p:nvPicPr>
          <p:blipFill>
            <a:blip r:embed="rId2"/>
            <a:srcRect l="21729" t="0" r="21729" b="0"/>
            <a:stretch>
              <a:fillRect/>
            </a:stretch>
          </p:blipFill>
          <p:spPr>
            <a:xfrm flipH="false" flipV="false">
              <a:off x="0" y="0"/>
              <a:ext cx="7714415" cy="9101667"/>
            </a:xfrm>
            <a:prstGeom prst="rect">
              <a:avLst/>
            </a:prstGeom>
          </p:spPr>
        </p:pic>
        <p:pic>
          <p:nvPicPr>
            <p:cNvPr name="Picture 4" id="4"/>
            <p:cNvPicPr>
              <a:picLocks noChangeAspect="true"/>
            </p:cNvPicPr>
            <p:nvPr/>
          </p:nvPicPr>
          <p:blipFill>
            <a:blip r:embed="rId3"/>
            <a:srcRect l="0" t="5756" r="0" b="5756"/>
            <a:stretch>
              <a:fillRect/>
            </a:stretch>
          </p:blipFill>
          <p:spPr>
            <a:xfrm flipH="false" flipV="false">
              <a:off x="0" y="9165167"/>
              <a:ext cx="7714415" cy="4550833"/>
            </a:xfrm>
            <a:prstGeom prst="rect">
              <a:avLst/>
            </a:prstGeom>
          </p:spPr>
        </p:pic>
      </p:grpSp>
      <p:grpSp>
        <p:nvGrpSpPr>
          <p:cNvPr name="Group 5" id="5"/>
          <p:cNvGrpSpPr/>
          <p:nvPr/>
        </p:nvGrpSpPr>
        <p:grpSpPr>
          <a:xfrm rot="0">
            <a:off x="6864411" y="1982176"/>
            <a:ext cx="8826501" cy="5829314"/>
            <a:chOff x="0" y="0"/>
            <a:chExt cx="11768668" cy="7772419"/>
          </a:xfrm>
        </p:grpSpPr>
        <p:sp>
          <p:nvSpPr>
            <p:cNvPr name="TextBox 6" id="6"/>
            <p:cNvSpPr txBox="true"/>
            <p:nvPr/>
          </p:nvSpPr>
          <p:spPr>
            <a:xfrm rot="0">
              <a:off x="0" y="0"/>
              <a:ext cx="11768668" cy="1625600"/>
            </a:xfrm>
            <a:prstGeom prst="rect">
              <a:avLst/>
            </a:prstGeom>
          </p:spPr>
          <p:txBody>
            <a:bodyPr anchor="t" rtlCol="false" tIns="0" lIns="0" bIns="0" rIns="0">
              <a:spAutoFit/>
            </a:bodyPr>
            <a:lstStyle/>
            <a:p>
              <a:pPr algn="l">
                <a:lnSpc>
                  <a:spcPts val="9600"/>
                </a:lnSpc>
              </a:pPr>
              <a:r>
                <a:rPr lang="en-US" sz="8000">
                  <a:solidFill>
                    <a:srgbClr val="00500A"/>
                  </a:solidFill>
                  <a:latin typeface="Inter Bold"/>
                </a:rPr>
                <a:t>Scope</a:t>
              </a:r>
            </a:p>
          </p:txBody>
        </p:sp>
        <p:sp>
          <p:nvSpPr>
            <p:cNvPr name="TextBox 7" id="7"/>
            <p:cNvSpPr txBox="true"/>
            <p:nvPr/>
          </p:nvSpPr>
          <p:spPr>
            <a:xfrm rot="0">
              <a:off x="0" y="3743344"/>
              <a:ext cx="11768668" cy="4029075"/>
            </a:xfrm>
            <a:prstGeom prst="rect">
              <a:avLst/>
            </a:prstGeom>
          </p:spPr>
          <p:txBody>
            <a:bodyPr anchor="t" rtlCol="false" tIns="0" lIns="0" bIns="0" rIns="0">
              <a:spAutoFit/>
            </a:bodyPr>
            <a:lstStyle/>
            <a:p>
              <a:pPr algn="l">
                <a:lnSpc>
                  <a:spcPts val="3000"/>
                </a:lnSpc>
              </a:pPr>
              <a:r>
                <a:rPr lang="en-US" sz="2000">
                  <a:solidFill>
                    <a:srgbClr val="00500A"/>
                  </a:solidFill>
                  <a:latin typeface="Inter"/>
                </a:rPr>
                <a:t>The "Farmer Support System using AI/ML" project creates an integrated platform harnessing AI and ML to aid farmers. It collects and analyzes environmental data, using ML for crop recommendations and environmental adaptability predictions, and deep learning for early disease detection from crop leaf images. The platform offers a user-friendly interface for real-time data analysis and personalized recommendations, empowering farmers with insights to optimize cultivation, enhance productivity, and promote sustainable practices.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5833D"/>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7960797" cy="10287000"/>
            <a:chOff x="0" y="0"/>
            <a:chExt cx="10614396" cy="13716000"/>
          </a:xfrm>
        </p:grpSpPr>
        <p:pic>
          <p:nvPicPr>
            <p:cNvPr name="Picture 6" id="6"/>
            <p:cNvPicPr>
              <a:picLocks noChangeAspect="true"/>
            </p:cNvPicPr>
            <p:nvPr/>
          </p:nvPicPr>
          <p:blipFill>
            <a:blip r:embed="rId2"/>
            <a:srcRect l="24189" t="0" r="24189" b="0"/>
            <a:stretch>
              <a:fillRect/>
            </a:stretch>
          </p:blipFill>
          <p:spPr>
            <a:xfrm flipH="false" flipV="false">
              <a:off x="0" y="0"/>
              <a:ext cx="10614396" cy="13716000"/>
            </a:xfrm>
            <a:prstGeom prst="rect">
              <a:avLst/>
            </a:prstGeom>
          </p:spPr>
        </p:pic>
      </p:grpSp>
      <p:sp>
        <p:nvSpPr>
          <p:cNvPr name="TextBox 7" id="7"/>
          <p:cNvSpPr txBox="true"/>
          <p:nvPr/>
        </p:nvSpPr>
        <p:spPr>
          <a:xfrm rot="0">
            <a:off x="11549144" y="2108496"/>
            <a:ext cx="3833861" cy="745871"/>
          </a:xfrm>
          <a:prstGeom prst="rect">
            <a:avLst/>
          </a:prstGeom>
        </p:spPr>
        <p:txBody>
          <a:bodyPr anchor="t" rtlCol="false" tIns="0" lIns="0" bIns="0" rIns="0">
            <a:spAutoFit/>
          </a:bodyPr>
          <a:lstStyle/>
          <a:p>
            <a:pPr algn="l">
              <a:lnSpc>
                <a:spcPts val="5632"/>
              </a:lnSpc>
            </a:pPr>
            <a:r>
              <a:rPr lang="en-US" sz="4400">
                <a:solidFill>
                  <a:srgbClr val="30211C"/>
                </a:solidFill>
                <a:latin typeface="Poppins Bold"/>
              </a:rPr>
              <a:t>Objective</a:t>
            </a:r>
          </a:p>
        </p:txBody>
      </p:sp>
      <p:sp>
        <p:nvSpPr>
          <p:cNvPr name="TextBox 8" id="8"/>
          <p:cNvSpPr txBox="true"/>
          <p:nvPr/>
        </p:nvSpPr>
        <p:spPr>
          <a:xfrm rot="0">
            <a:off x="9392268" y="3578225"/>
            <a:ext cx="7272103" cy="5680075"/>
          </a:xfrm>
          <a:prstGeom prst="rect">
            <a:avLst/>
          </a:prstGeom>
        </p:spPr>
        <p:txBody>
          <a:bodyPr anchor="t" rtlCol="false" tIns="0" lIns="0" bIns="0" rIns="0">
            <a:spAutoFit/>
          </a:bodyPr>
          <a:lstStyle/>
          <a:p>
            <a:pPr algn="ctr">
              <a:lnSpc>
                <a:spcPts val="3499"/>
              </a:lnSpc>
              <a:spcBef>
                <a:spcPct val="0"/>
              </a:spcBef>
            </a:pPr>
            <a:r>
              <a:rPr lang="en-US" sz="2499">
                <a:solidFill>
                  <a:srgbClr val="30211C"/>
                </a:solidFill>
                <a:latin typeface="Open Sauce"/>
              </a:rPr>
              <a:t>The "Farmer Support System using AI/ML" project aims to empower farmers by utilizing AI and ML technologies. It develops a decision-support system that analyzes environmental and location-specific data to recommend suitable crops. It also includes predictive analytics for crop performance forecasting and a disease detection module using deep learning algorithms for early identification of crop diseases. The project seeks to provide actionable insights to optimize crop yields, mitigate risks, and promote sustainable farming practices.</a:t>
            </a:r>
          </a:p>
        </p:txBody>
      </p:sp>
      <p:grpSp>
        <p:nvGrpSpPr>
          <p:cNvPr name="Group 9" id="9"/>
          <p:cNvGrpSpPr/>
          <p:nvPr/>
        </p:nvGrpSpPr>
        <p:grpSpPr>
          <a:xfrm rot="0">
            <a:off x="17259300" y="9258300"/>
            <a:ext cx="1028700" cy="10287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37717" y="1328926"/>
            <a:ext cx="5765307" cy="5217347"/>
          </a:xfrm>
          <a:custGeom>
            <a:avLst/>
            <a:gdLst/>
            <a:ahLst/>
            <a:cxnLst/>
            <a:rect r="r" b="b" t="t" l="l"/>
            <a:pathLst>
              <a:path h="5217347" w="5765307">
                <a:moveTo>
                  <a:pt x="0" y="0"/>
                </a:moveTo>
                <a:lnTo>
                  <a:pt x="5765307" y="0"/>
                </a:lnTo>
                <a:lnTo>
                  <a:pt x="5765307" y="5217347"/>
                </a:lnTo>
                <a:lnTo>
                  <a:pt x="0" y="5217347"/>
                </a:lnTo>
                <a:lnTo>
                  <a:pt x="0" y="0"/>
                </a:lnTo>
                <a:close/>
              </a:path>
            </a:pathLst>
          </a:custGeom>
          <a:blipFill>
            <a:blip r:embed="rId2"/>
            <a:stretch>
              <a:fillRect l="-33624" t="0" r="-34803" b="-24001"/>
            </a:stretch>
          </a:blipFill>
        </p:spPr>
      </p:sp>
      <p:sp>
        <p:nvSpPr>
          <p:cNvPr name="Freeform 3" id="3"/>
          <p:cNvSpPr/>
          <p:nvPr/>
        </p:nvSpPr>
        <p:spPr>
          <a:xfrm flipH="false" flipV="false" rot="0">
            <a:off x="13459600" y="764011"/>
            <a:ext cx="3799700" cy="3799700"/>
          </a:xfrm>
          <a:custGeom>
            <a:avLst/>
            <a:gdLst/>
            <a:ahLst/>
            <a:cxnLst/>
            <a:rect r="r" b="b" t="t" l="l"/>
            <a:pathLst>
              <a:path h="3799700" w="3799700">
                <a:moveTo>
                  <a:pt x="0" y="0"/>
                </a:moveTo>
                <a:lnTo>
                  <a:pt x="3799700" y="0"/>
                </a:lnTo>
                <a:lnTo>
                  <a:pt x="3799700" y="3799700"/>
                </a:lnTo>
                <a:lnTo>
                  <a:pt x="0" y="3799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8100000">
            <a:off x="-5205852" y="1827204"/>
            <a:ext cx="21119189" cy="11822740"/>
            <a:chOff x="0" y="0"/>
            <a:chExt cx="33252581" cy="18615138"/>
          </a:xfrm>
        </p:grpSpPr>
        <p:sp>
          <p:nvSpPr>
            <p:cNvPr name="Freeform 5" id="5"/>
            <p:cNvSpPr/>
            <p:nvPr/>
          </p:nvSpPr>
          <p:spPr>
            <a:xfrm flipH="false" flipV="false" rot="0">
              <a:off x="0" y="0"/>
              <a:ext cx="33252581" cy="18615138"/>
            </a:xfrm>
            <a:custGeom>
              <a:avLst/>
              <a:gdLst/>
              <a:ahLst/>
              <a:cxnLst/>
              <a:rect r="r" b="b" t="t" l="l"/>
              <a:pathLst>
                <a:path h="18615138" w="33252581">
                  <a:moveTo>
                    <a:pt x="0" y="0"/>
                  </a:moveTo>
                  <a:lnTo>
                    <a:pt x="33252581" y="0"/>
                  </a:lnTo>
                  <a:lnTo>
                    <a:pt x="33252581" y="18615138"/>
                  </a:lnTo>
                  <a:lnTo>
                    <a:pt x="0" y="18615138"/>
                  </a:lnTo>
                  <a:close/>
                </a:path>
              </a:pathLst>
            </a:custGeom>
            <a:solidFill>
              <a:srgbClr val="FFFFFF"/>
            </a:solidFill>
          </p:spPr>
        </p:sp>
      </p:grpSp>
      <p:sp>
        <p:nvSpPr>
          <p:cNvPr name="AutoShape 6" id="6"/>
          <p:cNvSpPr/>
          <p:nvPr/>
        </p:nvSpPr>
        <p:spPr>
          <a:xfrm>
            <a:off x="1684976" y="8670607"/>
            <a:ext cx="14918048" cy="0"/>
          </a:xfrm>
          <a:prstGeom prst="line">
            <a:avLst/>
          </a:prstGeom>
          <a:ln cap="rnd" w="9525">
            <a:solidFill>
              <a:srgbClr val="000000"/>
            </a:solidFill>
            <a:prstDash val="solid"/>
            <a:headEnd type="none" len="sm" w="sm"/>
            <a:tailEnd type="none" len="sm" w="sm"/>
          </a:ln>
        </p:spPr>
      </p:sp>
      <p:grpSp>
        <p:nvGrpSpPr>
          <p:cNvPr name="Group 7" id="7"/>
          <p:cNvGrpSpPr/>
          <p:nvPr/>
        </p:nvGrpSpPr>
        <p:grpSpPr>
          <a:xfrm rot="0">
            <a:off x="1028700" y="1028700"/>
            <a:ext cx="8707219" cy="3350069"/>
            <a:chOff x="0" y="0"/>
            <a:chExt cx="11609625" cy="4466759"/>
          </a:xfrm>
        </p:grpSpPr>
        <p:sp>
          <p:nvSpPr>
            <p:cNvPr name="TextBox 8" id="8"/>
            <p:cNvSpPr txBox="true"/>
            <p:nvPr/>
          </p:nvSpPr>
          <p:spPr>
            <a:xfrm rot="0">
              <a:off x="0" y="2607268"/>
              <a:ext cx="11609625" cy="1859492"/>
            </a:xfrm>
            <a:prstGeom prst="rect">
              <a:avLst/>
            </a:prstGeom>
          </p:spPr>
          <p:txBody>
            <a:bodyPr anchor="t" rtlCol="false" tIns="0" lIns="0" bIns="0" rIns="0">
              <a:spAutoFit/>
            </a:bodyPr>
            <a:lstStyle/>
            <a:p>
              <a:pPr algn="l">
                <a:lnSpc>
                  <a:spcPts val="2800"/>
                </a:lnSpc>
              </a:pPr>
              <a:r>
                <a:rPr lang="en-US" sz="2000">
                  <a:solidFill>
                    <a:srgbClr val="126603"/>
                  </a:solidFill>
                  <a:latin typeface="Aileron"/>
                </a:rPr>
                <a:t>We used Farm Futro  Dataset of crop recommendation system which consist of 2212 rows and 19 columns.</a:t>
              </a:r>
            </a:p>
            <a:p>
              <a:pPr algn="l">
                <a:lnSpc>
                  <a:spcPts val="2800"/>
                </a:lnSpc>
              </a:pPr>
            </a:p>
            <a:p>
              <a:pPr algn="l">
                <a:lnSpc>
                  <a:spcPts val="2800"/>
                </a:lnSpc>
              </a:pPr>
            </a:p>
          </p:txBody>
        </p:sp>
        <p:sp>
          <p:nvSpPr>
            <p:cNvPr name="TextBox 9" id="9"/>
            <p:cNvSpPr txBox="true"/>
            <p:nvPr/>
          </p:nvSpPr>
          <p:spPr>
            <a:xfrm rot="0">
              <a:off x="0" y="76200"/>
              <a:ext cx="10267457" cy="2047240"/>
            </a:xfrm>
            <a:prstGeom prst="rect">
              <a:avLst/>
            </a:prstGeom>
          </p:spPr>
          <p:txBody>
            <a:bodyPr anchor="t" rtlCol="false" tIns="0" lIns="0" bIns="0" rIns="0">
              <a:spAutoFit/>
            </a:bodyPr>
            <a:lstStyle/>
            <a:p>
              <a:pPr algn="l">
                <a:lnSpc>
                  <a:spcPts val="5880"/>
                </a:lnSpc>
              </a:pPr>
              <a:r>
                <a:rPr lang="en-US" sz="5600">
                  <a:solidFill>
                    <a:srgbClr val="126603"/>
                  </a:solidFill>
                  <a:latin typeface="Kollektif Bold"/>
                </a:rPr>
                <a:t>Dataset Description:</a:t>
              </a:r>
            </a:p>
            <a:p>
              <a:pPr algn="l">
                <a:lnSpc>
                  <a:spcPts val="5880"/>
                </a:lnSpc>
              </a:pPr>
              <a:r>
                <a:rPr lang="en-US" sz="5600">
                  <a:solidFill>
                    <a:srgbClr val="126603"/>
                  </a:solidFill>
                  <a:latin typeface="Kollektif Bold"/>
                </a:rPr>
                <a:t>Crop Recommendation </a:t>
              </a:r>
            </a:p>
          </p:txBody>
        </p:sp>
      </p:grpSp>
      <p:sp>
        <p:nvSpPr>
          <p:cNvPr name="TextBox 10" id="10"/>
          <p:cNvSpPr txBox="true"/>
          <p:nvPr/>
        </p:nvSpPr>
        <p:spPr>
          <a:xfrm rot="0">
            <a:off x="14778904" y="8627745"/>
            <a:ext cx="1824120" cy="349250"/>
          </a:xfrm>
          <a:prstGeom prst="rect">
            <a:avLst/>
          </a:prstGeom>
        </p:spPr>
        <p:txBody>
          <a:bodyPr anchor="t" rtlCol="false" tIns="0" lIns="0" bIns="0" rIns="0">
            <a:spAutoFit/>
          </a:bodyPr>
          <a:lstStyle/>
          <a:p>
            <a:pPr algn="r" marL="0" indent="0" lvl="0">
              <a:lnSpc>
                <a:spcPts val="2800"/>
              </a:lnSpc>
              <a:spcBef>
                <a:spcPct val="0"/>
              </a:spcBef>
            </a:pPr>
            <a:r>
              <a:rPr lang="en-US" sz="2000" spc="40">
                <a:solidFill>
                  <a:srgbClr val="004AAD"/>
                </a:solidFill>
                <a:latin typeface="Aileron Ultra-Bold"/>
              </a:rPr>
              <a:t>04</a:t>
            </a:r>
          </a:p>
        </p:txBody>
      </p:sp>
      <p:grpSp>
        <p:nvGrpSpPr>
          <p:cNvPr name="Group 11" id="11"/>
          <p:cNvGrpSpPr/>
          <p:nvPr/>
        </p:nvGrpSpPr>
        <p:grpSpPr>
          <a:xfrm rot="0">
            <a:off x="1000133" y="3937599"/>
            <a:ext cx="8707219" cy="4900739"/>
            <a:chOff x="0" y="0"/>
            <a:chExt cx="11609625" cy="6534319"/>
          </a:xfrm>
        </p:grpSpPr>
        <p:sp>
          <p:nvSpPr>
            <p:cNvPr name="TextBox 12" id="12"/>
            <p:cNvSpPr txBox="true"/>
            <p:nvPr/>
          </p:nvSpPr>
          <p:spPr>
            <a:xfrm rot="0">
              <a:off x="0" y="2616793"/>
              <a:ext cx="11609625" cy="3917527"/>
            </a:xfrm>
            <a:prstGeom prst="rect">
              <a:avLst/>
            </a:prstGeom>
          </p:spPr>
          <p:txBody>
            <a:bodyPr anchor="t" rtlCol="false" tIns="0" lIns="0" bIns="0" rIns="0">
              <a:spAutoFit/>
            </a:bodyPr>
            <a:lstStyle/>
            <a:p>
              <a:pPr algn="l">
                <a:lnSpc>
                  <a:spcPts val="2380"/>
                </a:lnSpc>
              </a:pPr>
              <a:r>
                <a:rPr lang="en-US" sz="1700">
                  <a:solidFill>
                    <a:srgbClr val="126603"/>
                  </a:solidFill>
                  <a:latin typeface="Aileron"/>
                </a:rPr>
                <a:t>We used the Crop Disease Improved Version Dataset for diseases in wheat, apple, and tea leaves, providing a comprehensive image collection for training. The MangoLeafBD Dataset was employed for mango leaf diseases, while JMuBEN  and JMuBEN2  datasets were used for coffee leaf diseases, offering diverse images to enhance our model's recognition capabilities. Additionally, the Rice_disease_model  dataset aided in identifying diseases in rice leaves. By combining these datasets, we developed comprehensive models proficient in identifying diseases across wheat, apple, tea, mango, coffee, and rice crops, advancing agricultural disease detection for sustainable farming practices.</a:t>
              </a:r>
            </a:p>
            <a:p>
              <a:pPr algn="l">
                <a:lnSpc>
                  <a:spcPts val="2380"/>
                </a:lnSpc>
              </a:pPr>
            </a:p>
            <a:p>
              <a:pPr algn="l">
                <a:lnSpc>
                  <a:spcPts val="2380"/>
                </a:lnSpc>
              </a:pPr>
            </a:p>
          </p:txBody>
        </p:sp>
        <p:sp>
          <p:nvSpPr>
            <p:cNvPr name="TextBox 13" id="13"/>
            <p:cNvSpPr txBox="true"/>
            <p:nvPr/>
          </p:nvSpPr>
          <p:spPr>
            <a:xfrm rot="0">
              <a:off x="0" y="76200"/>
              <a:ext cx="10267457" cy="2047240"/>
            </a:xfrm>
            <a:prstGeom prst="rect">
              <a:avLst/>
            </a:prstGeom>
          </p:spPr>
          <p:txBody>
            <a:bodyPr anchor="t" rtlCol="false" tIns="0" lIns="0" bIns="0" rIns="0">
              <a:spAutoFit/>
            </a:bodyPr>
            <a:lstStyle/>
            <a:p>
              <a:pPr algn="l">
                <a:lnSpc>
                  <a:spcPts val="5880"/>
                </a:lnSpc>
              </a:pPr>
              <a:r>
                <a:rPr lang="en-US" sz="5600">
                  <a:solidFill>
                    <a:srgbClr val="126603"/>
                  </a:solidFill>
                  <a:latin typeface="Kollektif Bold"/>
                </a:rPr>
                <a:t>Dataset Description:</a:t>
              </a:r>
            </a:p>
            <a:p>
              <a:pPr algn="l">
                <a:lnSpc>
                  <a:spcPts val="5880"/>
                </a:lnSpc>
              </a:pPr>
              <a:r>
                <a:rPr lang="en-US" sz="5600">
                  <a:solidFill>
                    <a:srgbClr val="126603"/>
                  </a:solidFill>
                  <a:latin typeface="Kollektif Bold"/>
                </a:rPr>
                <a:t>Dieseases detection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grpSp>
        <p:nvGrpSpPr>
          <p:cNvPr name="Group 4" id="4"/>
          <p:cNvGrpSpPr/>
          <p:nvPr/>
        </p:nvGrpSpPr>
        <p:grpSpPr>
          <a:xfrm rot="0">
            <a:off x="9374802" y="0"/>
            <a:ext cx="8913198" cy="8394459"/>
            <a:chOff x="0" y="0"/>
            <a:chExt cx="11884263" cy="11192612"/>
          </a:xfrm>
        </p:grpSpPr>
        <p:pic>
          <p:nvPicPr>
            <p:cNvPr name="Picture 5" id="5"/>
            <p:cNvPicPr>
              <a:picLocks noChangeAspect="true"/>
            </p:cNvPicPr>
            <p:nvPr/>
          </p:nvPicPr>
          <p:blipFill>
            <a:blip r:embed="rId4"/>
            <a:srcRect l="40274" t="0" r="0" b="0"/>
            <a:stretch>
              <a:fillRect/>
            </a:stretch>
          </p:blipFill>
          <p:spPr>
            <a:xfrm flipH="false" flipV="false">
              <a:off x="0" y="0"/>
              <a:ext cx="11884263" cy="11192612"/>
            </a:xfrm>
            <a:prstGeom prst="rect">
              <a:avLst/>
            </a:prstGeom>
          </p:spPr>
        </p:pic>
      </p:grpSp>
      <p:sp>
        <p:nvSpPr>
          <p:cNvPr name="TextBox 6" id="6"/>
          <p:cNvSpPr txBox="true"/>
          <p:nvPr/>
        </p:nvSpPr>
        <p:spPr>
          <a:xfrm rot="0">
            <a:off x="1372571" y="962025"/>
            <a:ext cx="7814445" cy="1944369"/>
          </a:xfrm>
          <a:prstGeom prst="rect">
            <a:avLst/>
          </a:prstGeom>
        </p:spPr>
        <p:txBody>
          <a:bodyPr anchor="t" rtlCol="false" tIns="0" lIns="0" bIns="0" rIns="0">
            <a:spAutoFit/>
          </a:bodyPr>
          <a:lstStyle/>
          <a:p>
            <a:pPr algn="l">
              <a:lnSpc>
                <a:spcPts val="5180"/>
              </a:lnSpc>
            </a:pPr>
            <a:r>
              <a:rPr lang="en-US" sz="3700">
                <a:solidFill>
                  <a:srgbClr val="FFFFFF"/>
                </a:solidFill>
                <a:latin typeface="Montserrat Ultra-Bold"/>
              </a:rPr>
              <a:t>DATASET FOR CROP RECOMMENDATION</a:t>
            </a:r>
          </a:p>
          <a:p>
            <a:pPr algn="l">
              <a:lnSpc>
                <a:spcPts val="5180"/>
              </a:lnSpc>
              <a:spcBef>
                <a:spcPct val="0"/>
              </a:spcBef>
            </a:pPr>
          </a:p>
        </p:txBody>
      </p:sp>
      <p:sp>
        <p:nvSpPr>
          <p:cNvPr name="TextBox 7" id="7"/>
          <p:cNvSpPr txBox="true"/>
          <p:nvPr/>
        </p:nvSpPr>
        <p:spPr>
          <a:xfrm rot="0">
            <a:off x="1197372" y="3429897"/>
            <a:ext cx="5767321" cy="6247130"/>
          </a:xfrm>
          <a:prstGeom prst="rect">
            <a:avLst/>
          </a:prstGeom>
        </p:spPr>
        <p:txBody>
          <a:bodyPr anchor="t" rtlCol="false" tIns="0" lIns="0" bIns="0" rIns="0">
            <a:spAutoFit/>
          </a:bodyPr>
          <a:lstStyle/>
          <a:p>
            <a:pPr algn="l" marL="300808" indent="-150404" lvl="1">
              <a:lnSpc>
                <a:spcPts val="1950"/>
              </a:lnSpc>
              <a:buFont typeface="Arial"/>
              <a:buChar char="•"/>
            </a:pPr>
            <a:r>
              <a:rPr lang="en-US" sz="1393">
                <a:solidFill>
                  <a:srgbClr val="FFFFFF"/>
                </a:solidFill>
                <a:latin typeface="Open Sans Bold"/>
              </a:rPr>
              <a:t>Temperature</a:t>
            </a:r>
            <a:r>
              <a:rPr lang="en-US" sz="1393">
                <a:solidFill>
                  <a:srgbClr val="FFFFFF"/>
                </a:solidFill>
                <a:latin typeface="Open Sans"/>
              </a:rPr>
              <a:t>:This column likely represents the temperature of the environment or soil, measured in a specific unit such as Celsius or Fahrenheit.</a:t>
            </a:r>
          </a:p>
          <a:p>
            <a:pPr algn="l" marL="300808" indent="-150404" lvl="1">
              <a:lnSpc>
                <a:spcPts val="1950"/>
              </a:lnSpc>
              <a:buFont typeface="Arial"/>
              <a:buChar char="•"/>
            </a:pPr>
            <a:r>
              <a:rPr lang="en-US" sz="1393">
                <a:solidFill>
                  <a:srgbClr val="FFFFFF"/>
                </a:solidFill>
                <a:latin typeface="Open Sans Bold"/>
              </a:rPr>
              <a:t>Humidity</a:t>
            </a:r>
            <a:r>
              <a:rPr lang="en-US" sz="1393">
                <a:solidFill>
                  <a:srgbClr val="FFFFFF"/>
                </a:solidFill>
                <a:latin typeface="Open Sans"/>
              </a:rPr>
              <a:t>:This column likely represents the humidity level, which is the amount of moisture present in the air or soil, usually measured in percentage.</a:t>
            </a:r>
          </a:p>
          <a:p>
            <a:pPr algn="l" marL="300808" indent="-150404" lvl="1">
              <a:lnSpc>
                <a:spcPts val="1950"/>
              </a:lnSpc>
              <a:buFont typeface="Arial"/>
              <a:buChar char="•"/>
            </a:pPr>
            <a:r>
              <a:rPr lang="en-US" sz="1393">
                <a:solidFill>
                  <a:srgbClr val="FFFFFF"/>
                </a:solidFill>
                <a:latin typeface="Open Sans Bold"/>
              </a:rPr>
              <a:t>ph:</a:t>
            </a:r>
            <a:r>
              <a:rPr lang="en-US" sz="1393">
                <a:solidFill>
                  <a:srgbClr val="FFFFFF"/>
                </a:solidFill>
                <a:latin typeface="Open Sans"/>
              </a:rPr>
              <a:t>This column likely represents the humidity level, which is the amount of moisture present in the air or soil, usually measured in percentage.</a:t>
            </a:r>
          </a:p>
          <a:p>
            <a:pPr algn="l" marL="300808" indent="-150404" lvl="1">
              <a:lnSpc>
                <a:spcPts val="1950"/>
              </a:lnSpc>
              <a:buFont typeface="Arial"/>
              <a:buChar char="•"/>
            </a:pPr>
            <a:r>
              <a:rPr lang="en-US" sz="1393">
                <a:solidFill>
                  <a:srgbClr val="FFFFFF"/>
                </a:solidFill>
                <a:latin typeface="Open Sans Bold"/>
              </a:rPr>
              <a:t>rainfall </a:t>
            </a:r>
            <a:r>
              <a:rPr lang="en-US" sz="1393">
                <a:solidFill>
                  <a:srgbClr val="FFFFFF"/>
                </a:solidFill>
                <a:latin typeface="Open Sans"/>
              </a:rPr>
              <a:t>This column likely represents the amount of rainfall in a specific area or region, typically measured in millimeters or inches.</a:t>
            </a:r>
          </a:p>
          <a:p>
            <a:pPr algn="l" marL="300808" indent="-150404" lvl="1">
              <a:lnSpc>
                <a:spcPts val="1950"/>
              </a:lnSpc>
              <a:buFont typeface="Arial"/>
              <a:buChar char="•"/>
            </a:pPr>
            <a:r>
              <a:rPr lang="en-US" sz="1393">
                <a:solidFill>
                  <a:srgbClr val="FFFFFF"/>
                </a:solidFill>
                <a:latin typeface="Open Sans Bold"/>
              </a:rPr>
              <a:t>Ph after harvest</a:t>
            </a:r>
            <a:r>
              <a:rPr lang="en-US" sz="1393">
                <a:solidFill>
                  <a:srgbClr val="FFFFFF"/>
                </a:solidFill>
                <a:latin typeface="Open Sans"/>
              </a:rPr>
              <a:t>:This column could represent the pH level of the soil after harvesting crops, which may be different from the initial pH level.</a:t>
            </a:r>
          </a:p>
          <a:p>
            <a:pPr algn="l" marL="300808" indent="-150404" lvl="1">
              <a:lnSpc>
                <a:spcPts val="1950"/>
              </a:lnSpc>
              <a:buFont typeface="Arial"/>
              <a:buChar char="•"/>
            </a:pPr>
            <a:r>
              <a:rPr lang="en-US" sz="1393">
                <a:solidFill>
                  <a:srgbClr val="FFFFFF"/>
                </a:solidFill>
                <a:latin typeface="Open Sans Bold"/>
              </a:rPr>
              <a:t>Seasons</a:t>
            </a:r>
            <a:r>
              <a:rPr lang="en-US" sz="1393">
                <a:solidFill>
                  <a:srgbClr val="FFFFFF"/>
                </a:solidFill>
                <a:latin typeface="Open Sans"/>
              </a:rPr>
              <a:t>:This column may indicate the season during which the data was collected, such as summer, winter, etc.</a:t>
            </a:r>
          </a:p>
          <a:p>
            <a:pPr algn="l" marL="300808" indent="-150404" lvl="1">
              <a:lnSpc>
                <a:spcPts val="1950"/>
              </a:lnSpc>
              <a:buFont typeface="Arial"/>
              <a:buChar char="•"/>
            </a:pPr>
            <a:r>
              <a:rPr lang="en-US" sz="1393">
                <a:solidFill>
                  <a:srgbClr val="FFFFFF"/>
                </a:solidFill>
                <a:latin typeface="Open Sans Bold"/>
              </a:rPr>
              <a:t>States</a:t>
            </a:r>
            <a:r>
              <a:rPr lang="en-US" sz="1393">
                <a:solidFill>
                  <a:srgbClr val="FFFFFF"/>
                </a:solidFill>
                <a:latin typeface="Open Sans"/>
              </a:rPr>
              <a:t>:This column likely indicates the states or regions where the data was collected.</a:t>
            </a:r>
          </a:p>
          <a:p>
            <a:pPr algn="l" marL="300808" indent="-150404" lvl="1">
              <a:lnSpc>
                <a:spcPts val="1950"/>
              </a:lnSpc>
              <a:buFont typeface="Arial"/>
              <a:buChar char="•"/>
            </a:pPr>
            <a:r>
              <a:rPr lang="en-US" sz="1393">
                <a:solidFill>
                  <a:srgbClr val="FFFFFF"/>
                </a:solidFill>
                <a:latin typeface="Open Sans Bold"/>
              </a:rPr>
              <a:t>Label</a:t>
            </a:r>
            <a:r>
              <a:rPr lang="en-US" sz="1393">
                <a:solidFill>
                  <a:srgbClr val="FFFFFF"/>
                </a:solidFill>
                <a:latin typeface="Open Sans"/>
              </a:rPr>
              <a:t>:This column might contain labels or categories assigned to the data, such as crop types, crop health status, etc.</a:t>
            </a:r>
          </a:p>
          <a:p>
            <a:pPr algn="l" marL="300808" indent="-150404" lvl="1">
              <a:lnSpc>
                <a:spcPts val="1950"/>
              </a:lnSpc>
              <a:buFont typeface="Arial"/>
              <a:buChar char="•"/>
            </a:pPr>
            <a:r>
              <a:rPr lang="en-US" sz="1393">
                <a:solidFill>
                  <a:srgbClr val="FFFFFF"/>
                </a:solidFill>
                <a:latin typeface="Open Sans Bold"/>
              </a:rPr>
              <a:t>Unnamed 9 to 18</a:t>
            </a:r>
            <a:r>
              <a:rPr lang="en-US" sz="1393">
                <a:solidFill>
                  <a:srgbClr val="FFFFFF"/>
                </a:solidFill>
                <a:latin typeface="Open Sans"/>
              </a:rPr>
              <a:t>:These columns appear to be unnamed and might be additional data columns or possibly formatting artifacts from the dataset. They seem to be empty or contain irrelevant information.</a:t>
            </a:r>
          </a:p>
          <a:p>
            <a:pPr algn="l">
              <a:lnSpc>
                <a:spcPts val="1950"/>
              </a:lnSpc>
            </a:pPr>
          </a:p>
        </p:txBody>
      </p:sp>
      <p:grpSp>
        <p:nvGrpSpPr>
          <p:cNvPr name="Group 8" id="8"/>
          <p:cNvGrpSpPr/>
          <p:nvPr/>
        </p:nvGrpSpPr>
        <p:grpSpPr>
          <a:xfrm rot="-10800000">
            <a:off x="9064151" y="1028700"/>
            <a:ext cx="621302" cy="62130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0" id="10"/>
          <p:cNvGrpSpPr/>
          <p:nvPr/>
        </p:nvGrpSpPr>
        <p:grpSpPr>
          <a:xfrm rot="-10800000">
            <a:off x="12047210" y="7817951"/>
            <a:ext cx="1153016" cy="115301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TextBox 12" id="12"/>
          <p:cNvSpPr txBox="true"/>
          <p:nvPr/>
        </p:nvSpPr>
        <p:spPr>
          <a:xfrm rot="0">
            <a:off x="1366043" y="2621914"/>
            <a:ext cx="5598650" cy="540385"/>
          </a:xfrm>
          <a:prstGeom prst="rect">
            <a:avLst/>
          </a:prstGeom>
        </p:spPr>
        <p:txBody>
          <a:bodyPr anchor="t" rtlCol="false" tIns="0" lIns="0" bIns="0" rIns="0">
            <a:spAutoFit/>
          </a:bodyPr>
          <a:lstStyle/>
          <a:p>
            <a:pPr algn="l">
              <a:lnSpc>
                <a:spcPts val="2239"/>
              </a:lnSpc>
            </a:pPr>
            <a:r>
              <a:rPr lang="en-US" sz="1599">
                <a:solidFill>
                  <a:srgbClr val="FFFFFF"/>
                </a:solidFill>
                <a:latin typeface="Canva Sans Bold"/>
              </a:rPr>
              <a:t>We used Farm Futro</a:t>
            </a:r>
            <a:r>
              <a:rPr lang="en-US" sz="1599">
                <a:solidFill>
                  <a:srgbClr val="FFFFFF"/>
                </a:solidFill>
                <a:latin typeface="Canva Sans Bold"/>
              </a:rPr>
              <a:t> Dataset of crop recommendation system which consist of 2212 rows and 19 columns.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69379" y="0"/>
            <a:ext cx="8418621" cy="10287000"/>
            <a:chOff x="0" y="0"/>
            <a:chExt cx="11224828" cy="13716000"/>
          </a:xfrm>
        </p:grpSpPr>
        <p:pic>
          <p:nvPicPr>
            <p:cNvPr name="Picture 4" id="4"/>
            <p:cNvPicPr>
              <a:picLocks noChangeAspect="true"/>
            </p:cNvPicPr>
            <p:nvPr/>
          </p:nvPicPr>
          <p:blipFill>
            <a:blip r:embed="rId4"/>
            <a:srcRect l="34045" t="0" r="11395" b="0"/>
            <a:stretch>
              <a:fillRect/>
            </a:stretch>
          </p:blipFill>
          <p:spPr>
            <a:xfrm flipH="false" flipV="false">
              <a:off x="0" y="0"/>
              <a:ext cx="11224828" cy="13716000"/>
            </a:xfrm>
            <a:prstGeom prst="rect">
              <a:avLst/>
            </a:prstGeom>
          </p:spPr>
        </p:pic>
      </p:grpSp>
      <p:sp>
        <p:nvSpPr>
          <p:cNvPr name="TextBox 5" id="5"/>
          <p:cNvSpPr txBox="true"/>
          <p:nvPr/>
        </p:nvSpPr>
        <p:spPr>
          <a:xfrm rot="0">
            <a:off x="1366043" y="1683100"/>
            <a:ext cx="6627462" cy="1287145"/>
          </a:xfrm>
          <a:prstGeom prst="rect">
            <a:avLst/>
          </a:prstGeom>
        </p:spPr>
        <p:txBody>
          <a:bodyPr anchor="t" rtlCol="false" tIns="0" lIns="0" bIns="0" rIns="0">
            <a:spAutoFit/>
          </a:bodyPr>
          <a:lstStyle/>
          <a:p>
            <a:pPr algn="l">
              <a:lnSpc>
                <a:spcPts val="5179"/>
              </a:lnSpc>
              <a:spcBef>
                <a:spcPct val="0"/>
              </a:spcBef>
            </a:pPr>
            <a:r>
              <a:rPr lang="en-US" sz="3699">
                <a:solidFill>
                  <a:srgbClr val="FFFFFF"/>
                </a:solidFill>
                <a:latin typeface="Montserrat Ultra-Bold"/>
              </a:rPr>
              <a:t>DATASET FOR DISEASES DETECTION</a:t>
            </a:r>
          </a:p>
        </p:txBody>
      </p:sp>
      <p:sp>
        <p:nvSpPr>
          <p:cNvPr name="TextBox 6" id="6"/>
          <p:cNvSpPr txBox="true"/>
          <p:nvPr/>
        </p:nvSpPr>
        <p:spPr>
          <a:xfrm rot="0">
            <a:off x="1204869" y="6795541"/>
            <a:ext cx="6949810" cy="26130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FFFFF"/>
                </a:solidFill>
                <a:latin typeface="Open Sans"/>
              </a:rPr>
              <a:t>Wheat: 3354 photos</a:t>
            </a:r>
          </a:p>
          <a:p>
            <a:pPr algn="l" marL="539749" indent="-269875" lvl="1">
              <a:lnSpc>
                <a:spcPts val="3499"/>
              </a:lnSpc>
              <a:buFont typeface="Arial"/>
              <a:buChar char="•"/>
            </a:pPr>
            <a:r>
              <a:rPr lang="en-US" sz="2499">
                <a:solidFill>
                  <a:srgbClr val="FFFFFF"/>
                </a:solidFill>
                <a:latin typeface="Open Sans"/>
              </a:rPr>
              <a:t>Tea: 1,926 photos</a:t>
            </a:r>
          </a:p>
          <a:p>
            <a:pPr algn="l" marL="539749" indent="-269875" lvl="1">
              <a:lnSpc>
                <a:spcPts val="3499"/>
              </a:lnSpc>
              <a:buFont typeface="Arial"/>
              <a:buChar char="•"/>
            </a:pPr>
            <a:r>
              <a:rPr lang="en-US" sz="2499">
                <a:solidFill>
                  <a:srgbClr val="FFFFFF"/>
                </a:solidFill>
                <a:latin typeface="Open Sans"/>
              </a:rPr>
              <a:t>Apple: 3,299 photos</a:t>
            </a:r>
          </a:p>
          <a:p>
            <a:pPr algn="l" marL="539749" indent="-269875" lvl="1">
              <a:lnSpc>
                <a:spcPts val="3499"/>
              </a:lnSpc>
              <a:buFont typeface="Arial"/>
              <a:buChar char="•"/>
            </a:pPr>
            <a:r>
              <a:rPr lang="en-US" sz="2499">
                <a:solidFill>
                  <a:srgbClr val="FFFFFF"/>
                </a:solidFill>
                <a:latin typeface="Open Sans"/>
              </a:rPr>
              <a:t>Mango:4,000 photos</a:t>
            </a:r>
          </a:p>
          <a:p>
            <a:pPr algn="l" marL="539749" indent="-269875" lvl="1">
              <a:lnSpc>
                <a:spcPts val="3499"/>
              </a:lnSpc>
              <a:buFont typeface="Arial"/>
              <a:buChar char="•"/>
            </a:pPr>
            <a:r>
              <a:rPr lang="en-US" sz="2499">
                <a:solidFill>
                  <a:srgbClr val="FFFFFF"/>
                </a:solidFill>
                <a:latin typeface="Open Sans"/>
              </a:rPr>
              <a:t>Coffee: 58,549 photos</a:t>
            </a:r>
          </a:p>
          <a:p>
            <a:pPr algn="l" marL="539749" indent="-269875" lvl="1">
              <a:lnSpc>
                <a:spcPts val="3499"/>
              </a:lnSpc>
              <a:buFont typeface="Arial"/>
              <a:buChar char="•"/>
            </a:pPr>
            <a:r>
              <a:rPr lang="en-US" sz="2499">
                <a:solidFill>
                  <a:srgbClr val="FFFFFF"/>
                </a:solidFill>
                <a:latin typeface="Open Sans"/>
              </a:rPr>
              <a:t>Rice: 7,420 phtos</a:t>
            </a:r>
          </a:p>
        </p:txBody>
      </p:sp>
      <p:grpSp>
        <p:nvGrpSpPr>
          <p:cNvPr name="Group 7" id="7"/>
          <p:cNvGrpSpPr/>
          <p:nvPr/>
        </p:nvGrpSpPr>
        <p:grpSpPr>
          <a:xfrm rot="-10800000">
            <a:off x="9558728" y="7797992"/>
            <a:ext cx="621302" cy="62130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9" id="9"/>
          <p:cNvGrpSpPr/>
          <p:nvPr/>
        </p:nvGrpSpPr>
        <p:grpSpPr>
          <a:xfrm rot="-10800000">
            <a:off x="9292871" y="1503537"/>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TextBox 11" id="11"/>
          <p:cNvSpPr txBox="true"/>
          <p:nvPr/>
        </p:nvSpPr>
        <p:spPr>
          <a:xfrm rot="0">
            <a:off x="1366043" y="3645306"/>
            <a:ext cx="8315853" cy="2473960"/>
          </a:xfrm>
          <a:prstGeom prst="rect">
            <a:avLst/>
          </a:prstGeom>
        </p:spPr>
        <p:txBody>
          <a:bodyPr anchor="t" rtlCol="false" tIns="0" lIns="0" bIns="0" rIns="0">
            <a:spAutoFit/>
          </a:bodyPr>
          <a:lstStyle/>
          <a:p>
            <a:pPr algn="l">
              <a:lnSpc>
                <a:spcPts val="2239"/>
              </a:lnSpc>
            </a:pPr>
            <a:r>
              <a:rPr lang="en-US" sz="1599">
                <a:solidFill>
                  <a:srgbClr val="FFFFFF"/>
                </a:solidFill>
                <a:latin typeface="Canva Sans Bold"/>
              </a:rPr>
              <a:t>We used the Crop Disease Improved Version Dataset for diseases in wheat, apple, and tea leaves, providing a comprehensive image collection for training. The MangoLeafBD Dataset was employed for mango leaf diseases, while JMuBEN</a:t>
            </a:r>
            <a:r>
              <a:rPr lang="en-US" sz="1599">
                <a:solidFill>
                  <a:srgbClr val="FFFFFF"/>
                </a:solidFill>
                <a:latin typeface="Canva Sans Bold"/>
              </a:rPr>
              <a:t> and JMuBEN2 datasets were used for coffee leaf diseases, offering diverse images to enhance our model's recognition capabilities. Additionally, the Rice_disease_model dataset aided in identifying diseases in rice leaves. By combining these datasets, we developed comprehensive models proficient in identifying diseases across wheat, apple, tea, mango, coffee, and rice crops, advancing agricultural disease detection for sustainable farming practices.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97D5A"/>
        </a:solidFill>
      </p:bgPr>
    </p:bg>
    <p:spTree>
      <p:nvGrpSpPr>
        <p:cNvPr id="1" name=""/>
        <p:cNvGrpSpPr/>
        <p:nvPr/>
      </p:nvGrpSpPr>
      <p:grpSpPr>
        <a:xfrm>
          <a:off x="0" y="0"/>
          <a:ext cx="0" cy="0"/>
          <a:chOff x="0" y="0"/>
          <a:chExt cx="0" cy="0"/>
        </a:xfrm>
      </p:grpSpPr>
      <p:grpSp>
        <p:nvGrpSpPr>
          <p:cNvPr name="Group 2" id="2"/>
          <p:cNvGrpSpPr/>
          <p:nvPr/>
        </p:nvGrpSpPr>
        <p:grpSpPr>
          <a:xfrm rot="0">
            <a:off x="0" y="5562749"/>
            <a:ext cx="18288000" cy="4724251"/>
            <a:chOff x="0" y="0"/>
            <a:chExt cx="4816593" cy="1244247"/>
          </a:xfrm>
        </p:grpSpPr>
        <p:sp>
          <p:nvSpPr>
            <p:cNvPr name="Freeform 3" id="3"/>
            <p:cNvSpPr/>
            <p:nvPr/>
          </p:nvSpPr>
          <p:spPr>
            <a:xfrm flipH="false" flipV="false" rot="0">
              <a:off x="0" y="0"/>
              <a:ext cx="4816592" cy="1244247"/>
            </a:xfrm>
            <a:custGeom>
              <a:avLst/>
              <a:gdLst/>
              <a:ahLst/>
              <a:cxnLst/>
              <a:rect r="r" b="b" t="t" l="l"/>
              <a:pathLst>
                <a:path h="1244247" w="4816592">
                  <a:moveTo>
                    <a:pt x="0" y="0"/>
                  </a:moveTo>
                  <a:lnTo>
                    <a:pt x="4816592" y="0"/>
                  </a:lnTo>
                  <a:lnTo>
                    <a:pt x="4816592" y="1244247"/>
                  </a:lnTo>
                  <a:lnTo>
                    <a:pt x="0" y="1244247"/>
                  </a:lnTo>
                  <a:close/>
                </a:path>
              </a:pathLst>
            </a:custGeom>
            <a:solidFill>
              <a:srgbClr val="FFFFFF"/>
            </a:solidFill>
          </p:spPr>
        </p:sp>
        <p:sp>
          <p:nvSpPr>
            <p:cNvPr name="TextBox 4" id="4"/>
            <p:cNvSpPr txBox="true"/>
            <p:nvPr/>
          </p:nvSpPr>
          <p:spPr>
            <a:xfrm>
              <a:off x="0" y="-38100"/>
              <a:ext cx="4816593" cy="128234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901488" y="5760720"/>
            <a:ext cx="117158" cy="115252"/>
            <a:chOff x="0" y="0"/>
            <a:chExt cx="156210" cy="153670"/>
          </a:xfrm>
        </p:grpSpPr>
        <p:sp>
          <p:nvSpPr>
            <p:cNvPr name="Freeform 6" id="6"/>
            <p:cNvSpPr/>
            <p:nvPr/>
          </p:nvSpPr>
          <p:spPr>
            <a:xfrm flipH="false" flipV="false" rot="0">
              <a:off x="45720" y="44450"/>
              <a:ext cx="59690" cy="62230"/>
            </a:xfrm>
            <a:custGeom>
              <a:avLst/>
              <a:gdLst/>
              <a:ahLst/>
              <a:cxnLst/>
              <a:rect r="r" b="b" t="t" l="l"/>
              <a:pathLst>
                <a:path h="62230" w="59690">
                  <a:moveTo>
                    <a:pt x="59690" y="21590"/>
                  </a:moveTo>
                  <a:cubicBezTo>
                    <a:pt x="34290" y="62230"/>
                    <a:pt x="10160" y="54610"/>
                    <a:pt x="5080" y="45720"/>
                  </a:cubicBezTo>
                  <a:cubicBezTo>
                    <a:pt x="0" y="36830"/>
                    <a:pt x="3810" y="12700"/>
                    <a:pt x="11430" y="6350"/>
                  </a:cubicBezTo>
                  <a:cubicBezTo>
                    <a:pt x="19050" y="0"/>
                    <a:pt x="52070" y="8890"/>
                    <a:pt x="52070" y="8890"/>
                  </a:cubicBezTo>
                </a:path>
              </a:pathLst>
            </a:custGeom>
            <a:solidFill>
              <a:srgbClr val="FFF234"/>
            </a:solidFill>
            <a:ln cap="sq">
              <a:noFill/>
              <a:prstDash val="solid"/>
              <a:miter/>
            </a:ln>
          </p:spPr>
        </p:sp>
      </p:grpSp>
      <p:sp>
        <p:nvSpPr>
          <p:cNvPr name="Freeform 7" id="7"/>
          <p:cNvSpPr/>
          <p:nvPr/>
        </p:nvSpPr>
        <p:spPr>
          <a:xfrm flipH="false" flipV="false" rot="0">
            <a:off x="9993388" y="0"/>
            <a:ext cx="8294612" cy="5562749"/>
          </a:xfrm>
          <a:custGeom>
            <a:avLst/>
            <a:gdLst/>
            <a:ahLst/>
            <a:cxnLst/>
            <a:rect r="r" b="b" t="t" l="l"/>
            <a:pathLst>
              <a:path h="5562749" w="8294612">
                <a:moveTo>
                  <a:pt x="0" y="0"/>
                </a:moveTo>
                <a:lnTo>
                  <a:pt x="8294612" y="0"/>
                </a:lnTo>
                <a:lnTo>
                  <a:pt x="8294612" y="5562749"/>
                </a:lnTo>
                <a:lnTo>
                  <a:pt x="0" y="5562749"/>
                </a:lnTo>
                <a:lnTo>
                  <a:pt x="0" y="0"/>
                </a:lnTo>
                <a:close/>
              </a:path>
            </a:pathLst>
          </a:custGeom>
          <a:blipFill>
            <a:blip r:embed="rId2"/>
            <a:stretch>
              <a:fillRect l="-573" t="0" r="-573" b="0"/>
            </a:stretch>
          </a:blipFill>
        </p:spPr>
      </p:sp>
      <p:sp>
        <p:nvSpPr>
          <p:cNvPr name="TextBox 8" id="8"/>
          <p:cNvSpPr txBox="true"/>
          <p:nvPr/>
        </p:nvSpPr>
        <p:spPr>
          <a:xfrm rot="0">
            <a:off x="1169820" y="1415415"/>
            <a:ext cx="762625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Methodology</a:t>
            </a:r>
          </a:p>
        </p:txBody>
      </p:sp>
      <p:sp>
        <p:nvSpPr>
          <p:cNvPr name="TextBox 9" id="9"/>
          <p:cNvSpPr txBox="true"/>
          <p:nvPr/>
        </p:nvSpPr>
        <p:spPr>
          <a:xfrm rot="0">
            <a:off x="2531144" y="6028372"/>
            <a:ext cx="14728156" cy="39274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uce Bold"/>
              </a:rPr>
              <a:t>The integrated agricultural system leverages a range of machine learning and deep learning models to support farmers comprehensively. For crop recommendation, Random Forest, Logistic Regression, SVM, and XGBoost analyze environmental factors, soil conditions, and location-specific data, delivering tailored crop suggestions for optimal cultivation practices. Concurrently, for disease detection, pre-trained CNN models like MobileNet, AlexNet, ResNet, and VGG16 identify disease patterns in crop leaf images, empowering farmers with timely insights to manage diseases and maintain crop health effectively. Together, these components enable farmers to enhance yields, mitigate risks, and promote sustainable farming practices.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500A"/>
        </a:solidFill>
      </p:bgPr>
    </p:bg>
    <p:spTree>
      <p:nvGrpSpPr>
        <p:cNvPr id="1" name=""/>
        <p:cNvGrpSpPr/>
        <p:nvPr/>
      </p:nvGrpSpPr>
      <p:grpSpPr>
        <a:xfrm>
          <a:off x="0" y="0"/>
          <a:ext cx="0" cy="0"/>
          <a:chOff x="0" y="0"/>
          <a:chExt cx="0" cy="0"/>
        </a:xfrm>
      </p:grpSpPr>
      <p:grpSp>
        <p:nvGrpSpPr>
          <p:cNvPr name="Group 2" id="2"/>
          <p:cNvGrpSpPr/>
          <p:nvPr/>
        </p:nvGrpSpPr>
        <p:grpSpPr>
          <a:xfrm rot="0">
            <a:off x="-303122" y="0"/>
            <a:ext cx="18894244" cy="3048052"/>
            <a:chOff x="0" y="0"/>
            <a:chExt cx="25192325" cy="4064069"/>
          </a:xfrm>
        </p:grpSpPr>
        <p:pic>
          <p:nvPicPr>
            <p:cNvPr name="Picture 3" id="3"/>
            <p:cNvPicPr>
              <a:picLocks noChangeAspect="true"/>
            </p:cNvPicPr>
            <p:nvPr/>
          </p:nvPicPr>
          <p:blipFill>
            <a:blip r:embed="rId2"/>
            <a:srcRect l="0" t="35660" r="0" b="35660"/>
            <a:stretch>
              <a:fillRect/>
            </a:stretch>
          </p:blipFill>
          <p:spPr>
            <a:xfrm flipH="false" flipV="false">
              <a:off x="0" y="0"/>
              <a:ext cx="25192325" cy="4064069"/>
            </a:xfrm>
            <a:prstGeom prst="rect">
              <a:avLst/>
            </a:prstGeom>
          </p:spPr>
        </p:pic>
      </p:grpSp>
      <p:sp>
        <p:nvSpPr>
          <p:cNvPr name="TextBox 4" id="4"/>
          <p:cNvSpPr txBox="true"/>
          <p:nvPr/>
        </p:nvSpPr>
        <p:spPr>
          <a:xfrm rot="0">
            <a:off x="864454" y="3819135"/>
            <a:ext cx="7054483" cy="1219200"/>
          </a:xfrm>
          <a:prstGeom prst="rect">
            <a:avLst/>
          </a:prstGeom>
        </p:spPr>
        <p:txBody>
          <a:bodyPr anchor="t" rtlCol="false" tIns="0" lIns="0" bIns="0" rIns="0">
            <a:spAutoFit/>
          </a:bodyPr>
          <a:lstStyle/>
          <a:p>
            <a:pPr algn="l">
              <a:lnSpc>
                <a:spcPts val="9600"/>
              </a:lnSpc>
            </a:pPr>
            <a:r>
              <a:rPr lang="en-US" sz="8000">
                <a:solidFill>
                  <a:srgbClr val="FFFACD"/>
                </a:solidFill>
                <a:latin typeface="Inter Bold"/>
              </a:rPr>
              <a:t>Results</a:t>
            </a:r>
          </a:p>
        </p:txBody>
      </p:sp>
      <p:sp>
        <p:nvSpPr>
          <p:cNvPr name="TextBox 5" id="5"/>
          <p:cNvSpPr txBox="true"/>
          <p:nvPr/>
        </p:nvSpPr>
        <p:spPr>
          <a:xfrm rot="0">
            <a:off x="864454" y="5409492"/>
            <a:ext cx="15191120" cy="1910086"/>
          </a:xfrm>
          <a:prstGeom prst="rect">
            <a:avLst/>
          </a:prstGeom>
        </p:spPr>
        <p:txBody>
          <a:bodyPr anchor="t" rtlCol="false" tIns="0" lIns="0" bIns="0" rIns="0">
            <a:spAutoFit/>
          </a:bodyPr>
          <a:lstStyle/>
          <a:p>
            <a:pPr algn="just">
              <a:lnSpc>
                <a:spcPts val="2528"/>
              </a:lnSpc>
            </a:pPr>
            <a:r>
              <a:rPr lang="en-US" sz="1685">
                <a:solidFill>
                  <a:srgbClr val="FFFACD"/>
                </a:solidFill>
                <a:latin typeface="Inter"/>
              </a:rPr>
              <a:t>Deep learning models like MobileNet and VGG16 consistently achieve high accuracy in disease detection across various crops, ranging from 94.77% to 99.98%. However, AlexNet and ResNet50 show mixed results, with accuracies varying between 46.63% and 92.38%. These findings emphasize the importance of selecting appropriate models for accurate disease detection. On the other hand, the Random Forest model achieves an impressive accuracy of 97.61%, followed closely by XGBoost with 94.50%. Logistic Regression offers reliable predictions at 86.48%, while Support Vector Machine (SVM) lags behind with an accuracy of 77.65%. Despite this, SVM remains valuable for complex data. Each model contributes uniquely to predictive analytics, catering to diverse needs in machine learning 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DAF7_TerdyM</dc:identifier>
  <dcterms:modified xsi:type="dcterms:W3CDTF">2011-08-01T06:04:30Z</dcterms:modified>
  <cp:revision>1</cp:revision>
  <dc:title>Copy of Tractor Dealership Business Plan</dc:title>
</cp:coreProperties>
</file>